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Lst>
  <p:sldSz cx="18288000" cy="10287000"/>
  <p:notesSz cx="6858000" cy="9144000"/>
  <p:embeddedFontLst>
    <p:embeddedFont>
      <p:font typeface="Blinker" panose="020B0604020202020204" charset="0"/>
      <p:regular r:id="rId12"/>
    </p:embeddedFont>
    <p:embeddedFont>
      <p:font typeface="Calibri" panose="020F0502020204030204" pitchFamily="34" charset="0"/>
      <p:regular r:id="rId13"/>
      <p:bold r:id="rId14"/>
      <p:italic r:id="rId15"/>
      <p:boldItalic r:id="rId16"/>
    </p:embeddedFont>
    <p:embeddedFont>
      <p:font typeface="Garet" panose="020B0604020202020204" charset="0"/>
      <p:regular r:id="rId17"/>
    </p:embeddedFont>
    <p:embeddedFont>
      <p:font typeface="Garet Bold" panose="020B0604020202020204" charset="0"/>
      <p:regular r:id="rId18"/>
    </p:embeddedFont>
    <p:embeddedFont>
      <p:font typeface="Glacial Indifference" panose="020B0604020202020204" charset="0"/>
      <p:regular r:id="rId19"/>
    </p:embeddedFont>
    <p:embeddedFont>
      <p:font typeface="Glacial Indifference Bold" panose="020B0604020202020204" charset="0"/>
      <p:regular r:id="rId20"/>
    </p:embeddedFont>
    <p:embeddedFont>
      <p:font typeface="League Spartan" panose="020B0604020202020204" charset="0"/>
      <p:regular r:id="rId21"/>
    </p:embeddedFont>
    <p:embeddedFont>
      <p:font typeface="Mont Bold" panose="020B0604020202020204" charset="0"/>
      <p:regular r:id="rId22"/>
    </p:embeddedFont>
    <p:embeddedFont>
      <p:font typeface="Poppins"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23.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23.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12.sv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TEAM VSC</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pic>
        <p:nvPicPr>
          <p:cNvPr id="5" name="Picture 4">
            <a:extLst>
              <a:ext uri="{FF2B5EF4-FFF2-40B4-BE49-F238E27FC236}">
                <a16:creationId xmlns:a16="http://schemas.microsoft.com/office/drawing/2014/main" id="{D93BDAB2-397F-A85E-52A7-5154755A9B5E}"/>
              </a:ext>
            </a:extLst>
          </p:cNvPr>
          <p:cNvPicPr>
            <a:picLocks noChangeAspect="1"/>
          </p:cNvPicPr>
          <p:nvPr/>
        </p:nvPicPr>
        <p:blipFill rotWithShape="1">
          <a:blip r:embed="rId9">
            <a:extLst>
              <a:ext uri="{28A0092B-C50C-407E-A947-70E740481C1C}">
                <a14:useLocalDpi xmlns:a14="http://schemas.microsoft.com/office/drawing/2010/main" val="0"/>
              </a:ext>
            </a:extLst>
          </a:blip>
          <a:srcRect l="14795" t="8395" r="16396" b="27597"/>
          <a:stretch/>
        </p:blipFill>
        <p:spPr>
          <a:xfrm>
            <a:off x="14859000" y="7030035"/>
            <a:ext cx="3505200" cy="32606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pic>
        <p:nvPicPr>
          <p:cNvPr id="6" name="Picture 5">
            <a:extLst>
              <a:ext uri="{FF2B5EF4-FFF2-40B4-BE49-F238E27FC236}">
                <a16:creationId xmlns:a16="http://schemas.microsoft.com/office/drawing/2014/main" id="{DFF72F83-203A-5E29-83FD-05E464F936DC}"/>
              </a:ext>
            </a:extLst>
          </p:cNvPr>
          <p:cNvPicPr>
            <a:picLocks noChangeAspect="1"/>
          </p:cNvPicPr>
          <p:nvPr/>
        </p:nvPicPr>
        <p:blipFill rotWithShape="1">
          <a:blip r:embed="rId4">
            <a:extLst>
              <a:ext uri="{28A0092B-C50C-407E-A947-70E740481C1C}">
                <a14:useLocalDpi xmlns:a14="http://schemas.microsoft.com/office/drawing/2010/main" val="0"/>
              </a:ext>
            </a:extLst>
          </a:blip>
          <a:srcRect l="14795" t="8395" r="16396" b="27597"/>
          <a:stretch/>
        </p:blipFill>
        <p:spPr>
          <a:xfrm>
            <a:off x="7162800" y="6154795"/>
            <a:ext cx="3686478" cy="34292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698170" y="3503082"/>
            <a:ext cx="7696631" cy="427040"/>
          </a:xfrm>
          <a:prstGeom prst="rect">
            <a:avLst/>
          </a:prstGeom>
        </p:spPr>
        <p:txBody>
          <a:bodyPr lIns="0" tIns="0" rIns="0" bIns="0" rtlCol="0" anchor="t">
            <a:spAutoFit/>
          </a:bodyPr>
          <a:lstStyle/>
          <a:p>
            <a:pPr marL="0" lvl="0" indent="0" algn="l">
              <a:lnSpc>
                <a:spcPts val="2954"/>
              </a:lnSpc>
              <a:spcBef>
                <a:spcPct val="0"/>
              </a:spcBef>
            </a:pPr>
            <a:r>
              <a:rPr lang="en-US" sz="3600" u="none" strike="noStrike" dirty="0">
                <a:solidFill>
                  <a:srgbClr val="F5F5F3"/>
                </a:solidFill>
                <a:latin typeface="Mont Bold"/>
              </a:rPr>
              <a:t>Online Cook Book</a:t>
            </a:r>
          </a:p>
        </p:txBody>
      </p:sp>
      <p:sp>
        <p:nvSpPr>
          <p:cNvPr id="7" name="TextBox 7"/>
          <p:cNvSpPr txBox="1"/>
          <p:nvPr/>
        </p:nvSpPr>
        <p:spPr>
          <a:xfrm>
            <a:off x="644444" y="4218302"/>
            <a:ext cx="7696631" cy="305737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Its  ironic that  just by seeing a shot form cooking video we think that we can recreate the same . It  seems so easy but in reality we really find it hard to make the same thing which can also be delicious.</a:t>
            </a:r>
            <a:br>
              <a:rPr lang="en-US" sz="1969" u="none" strike="noStrike" dirty="0">
                <a:solidFill>
                  <a:srgbClr val="F5F5F3"/>
                </a:solidFill>
                <a:latin typeface="Mont Bold"/>
              </a:rPr>
            </a:br>
            <a:br>
              <a:rPr lang="en-US" sz="1969" u="none" strike="noStrike" dirty="0">
                <a:solidFill>
                  <a:srgbClr val="F5F5F3"/>
                </a:solidFill>
                <a:latin typeface="Mont Bold"/>
              </a:rPr>
            </a:br>
            <a:r>
              <a:rPr lang="en-US" sz="1969" u="none" strike="noStrike" dirty="0">
                <a:solidFill>
                  <a:srgbClr val="F5F5F3"/>
                </a:solidFill>
                <a:latin typeface="Mont Bold"/>
              </a:rPr>
              <a:t>Hence to make it more easier  and fun for the users to know the recipes and make some delicious food for themselves or their  friends and family</a:t>
            </a:r>
          </a:p>
        </p:txBody>
      </p:sp>
      <p:sp>
        <p:nvSpPr>
          <p:cNvPr id="8" name="TextBox 8"/>
          <p:cNvSpPr txBox="1"/>
          <p:nvPr/>
        </p:nvSpPr>
        <p:spPr>
          <a:xfrm>
            <a:off x="2895600" y="8671228"/>
            <a:ext cx="7696631" cy="74905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https://www.statista.com/statistics/1288261/global-sources-meal-inspiration-by-generation/</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pic>
        <p:nvPicPr>
          <p:cNvPr id="13" name="Picture 12">
            <a:extLst>
              <a:ext uri="{FF2B5EF4-FFF2-40B4-BE49-F238E27FC236}">
                <a16:creationId xmlns:a16="http://schemas.microsoft.com/office/drawing/2014/main" id="{9D9AE35F-6EFA-1986-470D-7A83CF9CFCA1}"/>
              </a:ext>
            </a:extLst>
          </p:cNvPr>
          <p:cNvPicPr>
            <a:picLocks noChangeAspect="1"/>
          </p:cNvPicPr>
          <p:nvPr/>
        </p:nvPicPr>
        <p:blipFill rotWithShape="1">
          <a:blip r:embed="rId9">
            <a:extLst>
              <a:ext uri="{28A0092B-C50C-407E-A947-70E740481C1C}">
                <a14:useLocalDpi xmlns:a14="http://schemas.microsoft.com/office/drawing/2010/main" val="0"/>
              </a:ext>
            </a:extLst>
          </a:blip>
          <a:srcRect l="14795" t="8395" r="16396" b="27597"/>
          <a:stretch/>
        </p:blipFill>
        <p:spPr>
          <a:xfrm>
            <a:off x="-12677" y="8367991"/>
            <a:ext cx="2082753" cy="19374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834034"/>
            <a:chOff x="0" y="190500"/>
            <a:chExt cx="10168642" cy="10445381"/>
          </a:xfrm>
        </p:grpSpPr>
        <p:sp>
          <p:nvSpPr>
            <p:cNvPr id="11" name="TextBox 11"/>
            <p:cNvSpPr txBox="1"/>
            <p:nvPr/>
          </p:nvSpPr>
          <p:spPr>
            <a:xfrm>
              <a:off x="0" y="2924366"/>
              <a:ext cx="10168642" cy="7711515"/>
            </a:xfrm>
            <a:prstGeom prst="rect">
              <a:avLst/>
            </a:prstGeom>
          </p:spPr>
          <p:txBody>
            <a:bodyPr lIns="0" tIns="0" rIns="0" bIns="0" rtlCol="0" anchor="t">
              <a:spAutoFit/>
            </a:bodyPr>
            <a:lstStyle/>
            <a:p>
              <a:pPr marL="0" lvl="0" indent="0" algn="l">
                <a:lnSpc>
                  <a:spcPts val="3777"/>
                </a:lnSpc>
                <a:spcBef>
                  <a:spcPct val="0"/>
                </a:spcBef>
              </a:pPr>
              <a:r>
                <a:rPr lang="en-US" sz="2400" u="none" strike="noStrike" dirty="0">
                  <a:solidFill>
                    <a:srgbClr val="FFFFFF"/>
                  </a:solidFill>
                  <a:latin typeface="Glacial Indifference"/>
                </a:rPr>
                <a:t>Delishaaas – An online website which will make you feel like you are a star chef and you can also create different cuisines, recipe. Star recipes</a:t>
              </a:r>
            </a:p>
            <a:p>
              <a:pPr marL="0" lvl="0" indent="0" algn="l">
                <a:lnSpc>
                  <a:spcPts val="3777"/>
                </a:lnSpc>
                <a:spcBef>
                  <a:spcPct val="0"/>
                </a:spcBef>
              </a:pPr>
              <a:endParaRPr lang="en-US" dirty="0">
                <a:solidFill>
                  <a:srgbClr val="FFFFFF"/>
                </a:solidFill>
                <a:latin typeface="Glacial Indifference"/>
              </a:endParaRPr>
            </a:p>
            <a:p>
              <a:pPr marL="0" lvl="0" indent="0" algn="l">
                <a:lnSpc>
                  <a:spcPts val="3777"/>
                </a:lnSpc>
                <a:spcBef>
                  <a:spcPct val="0"/>
                </a:spcBef>
              </a:pPr>
              <a:r>
                <a:rPr lang="en-US" u="none" strike="noStrike" dirty="0">
                  <a:solidFill>
                    <a:srgbClr val="FFFFFF"/>
                  </a:solidFill>
                  <a:latin typeface="Glacial Indifference"/>
                </a:rPr>
                <a:t>Preservation of Heritage and Traditions: Family recipe books allow you to document and pass down generations of culinary heritage. This ensures that traditional recipes, cooking techniques, and cultural flavors are preserved and cherished by future family members.</a:t>
              </a:r>
            </a:p>
            <a:p>
              <a:pPr marL="0" lvl="0" indent="0" algn="l">
                <a:lnSpc>
                  <a:spcPts val="3777"/>
                </a:lnSpc>
                <a:spcBef>
                  <a:spcPct val="0"/>
                </a:spcBef>
              </a:pPr>
              <a:endParaRPr lang="en-US" dirty="0">
                <a:solidFill>
                  <a:srgbClr val="FFFFFF"/>
                </a:solidFill>
                <a:latin typeface="Glacial Indifference"/>
              </a:endParaRPr>
            </a:p>
            <a:p>
              <a:pPr marL="0" lvl="0" indent="0" algn="l">
                <a:lnSpc>
                  <a:spcPts val="3777"/>
                </a:lnSpc>
                <a:spcBef>
                  <a:spcPct val="0"/>
                </a:spcBef>
              </a:pPr>
              <a:r>
                <a:rPr lang="en-US" u="none" strike="noStrike" dirty="0">
                  <a:solidFill>
                    <a:srgbClr val="FFFFFF"/>
                  </a:solidFill>
                  <a:latin typeface="Glacial Indifference"/>
                </a:rPr>
                <a:t>Cost-Effective: Cooking at home using family recipes can be more cost-effective than dining out or relying on pre-packaged foods. This can also lead to healthier eating habits.</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pic>
        <p:nvPicPr>
          <p:cNvPr id="14" name="Picture 13">
            <a:extLst>
              <a:ext uri="{FF2B5EF4-FFF2-40B4-BE49-F238E27FC236}">
                <a16:creationId xmlns:a16="http://schemas.microsoft.com/office/drawing/2014/main" id="{358DD913-9C8C-85B3-B628-20249587F32A}"/>
              </a:ext>
            </a:extLst>
          </p:cNvPr>
          <p:cNvPicPr>
            <a:picLocks noChangeAspect="1"/>
          </p:cNvPicPr>
          <p:nvPr/>
        </p:nvPicPr>
        <p:blipFill rotWithShape="1">
          <a:blip r:embed="rId10">
            <a:extLst>
              <a:ext uri="{28A0092B-C50C-407E-A947-70E740481C1C}">
                <a14:useLocalDpi xmlns:a14="http://schemas.microsoft.com/office/drawing/2010/main" val="0"/>
              </a:ext>
            </a:extLst>
          </a:blip>
          <a:srcRect l="14795" t="8395" r="16396" b="27597"/>
          <a:stretch/>
        </p:blipFill>
        <p:spPr>
          <a:xfrm>
            <a:off x="-22736" y="8367016"/>
            <a:ext cx="2249364" cy="20924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413291" y="499715"/>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413291" y="3994436"/>
            <a:ext cx="9118396" cy="3768785"/>
            <a:chOff x="0" y="-66675"/>
            <a:chExt cx="12157861" cy="5025048"/>
          </a:xfrm>
        </p:grpSpPr>
        <p:sp>
          <p:nvSpPr>
            <p:cNvPr id="7" name="TextBox 7"/>
            <p:cNvSpPr txBox="1"/>
            <p:nvPr/>
          </p:nvSpPr>
          <p:spPr>
            <a:xfrm>
              <a:off x="0" y="-66675"/>
              <a:ext cx="12157861" cy="1082689"/>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1. Ingredients: They list the ingredients required for each recipe, along with specific quantities and measurements.</a:t>
              </a:r>
            </a:p>
          </p:txBody>
        </p:sp>
        <p:sp>
          <p:nvSpPr>
            <p:cNvPr id="8" name="TextBox 8"/>
            <p:cNvSpPr txBox="1"/>
            <p:nvPr/>
          </p:nvSpPr>
          <p:spPr>
            <a:xfrm>
              <a:off x="0" y="3311426"/>
              <a:ext cx="12157861" cy="1646947"/>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3. Dietary Information: Many modern cookbooks include dietary information, such as nutritional facts, allergen warnings, and suitability for various diets (e.g., vegetarian, vegan, gluten-free).</a:t>
              </a:r>
            </a:p>
          </p:txBody>
        </p:sp>
        <p:sp>
          <p:nvSpPr>
            <p:cNvPr id="9" name="TextBox 9"/>
            <p:cNvSpPr txBox="1"/>
            <p:nvPr/>
          </p:nvSpPr>
          <p:spPr>
            <a:xfrm>
              <a:off x="0" y="1710583"/>
              <a:ext cx="12157861" cy="1082690"/>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2. Serving Suggestions: Some cookbooks provide serving suggestions, tips on garnishes, and ideas for presentation.</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pic>
        <p:nvPicPr>
          <p:cNvPr id="15" name="Picture 14">
            <a:extLst>
              <a:ext uri="{FF2B5EF4-FFF2-40B4-BE49-F238E27FC236}">
                <a16:creationId xmlns:a16="http://schemas.microsoft.com/office/drawing/2014/main" id="{905F1A5F-1A62-590D-0871-1887819AEEF3}"/>
              </a:ext>
            </a:extLst>
          </p:cNvPr>
          <p:cNvPicPr>
            <a:picLocks noChangeAspect="1"/>
          </p:cNvPicPr>
          <p:nvPr/>
        </p:nvPicPr>
        <p:blipFill rotWithShape="1">
          <a:blip r:embed="rId10">
            <a:extLst>
              <a:ext uri="{28A0092B-C50C-407E-A947-70E740481C1C}">
                <a14:useLocalDpi xmlns:a14="http://schemas.microsoft.com/office/drawing/2010/main" val="0"/>
              </a:ext>
            </a:extLst>
          </a:blip>
          <a:srcRect l="14795" t="8395" r="16396" b="27597"/>
          <a:stretch/>
        </p:blipFill>
        <p:spPr>
          <a:xfrm>
            <a:off x="-122079" y="8181658"/>
            <a:ext cx="2301558" cy="21409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239611" y="-3681692"/>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374053" y="55382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266303" y="3901760"/>
            <a:ext cx="9191814" cy="3744150"/>
            <a:chOff x="-97891" y="-66675"/>
            <a:chExt cx="12255752" cy="4992202"/>
          </a:xfrm>
        </p:grpSpPr>
        <p:sp>
          <p:nvSpPr>
            <p:cNvPr id="7" name="TextBox 7"/>
            <p:cNvSpPr txBox="1"/>
            <p:nvPr/>
          </p:nvSpPr>
          <p:spPr>
            <a:xfrm>
              <a:off x="0" y="-66675"/>
              <a:ext cx="12157861" cy="1082690"/>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1. Recipes: Cookbooks contain a collection of recipes, each with detailed instructions on how to prepare a specific dish.</a:t>
              </a:r>
            </a:p>
          </p:txBody>
        </p:sp>
        <p:sp>
          <p:nvSpPr>
            <p:cNvPr id="8" name="TextBox 8"/>
            <p:cNvSpPr txBox="1"/>
            <p:nvPr/>
          </p:nvSpPr>
          <p:spPr>
            <a:xfrm>
              <a:off x="-97891" y="3842837"/>
              <a:ext cx="12157861" cy="1082690"/>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3.Kitchen Tips: Cookbooks may offer cooking tips, ingredient substitutions, and advice on kitchen equipment.</a:t>
              </a:r>
            </a:p>
          </p:txBody>
        </p:sp>
        <p:sp>
          <p:nvSpPr>
            <p:cNvPr id="9" name="TextBox 9"/>
            <p:cNvSpPr txBox="1"/>
            <p:nvPr/>
          </p:nvSpPr>
          <p:spPr>
            <a:xfrm>
              <a:off x="0" y="1710583"/>
              <a:ext cx="12157861" cy="1646947"/>
            </a:xfrm>
            <a:prstGeom prst="rect">
              <a:avLst/>
            </a:prstGeom>
          </p:spPr>
          <p:txBody>
            <a:bodyPr lIns="0" tIns="0" rIns="0" bIns="0" rtlCol="0" anchor="t">
              <a:spAutoFit/>
            </a:bodyPr>
            <a:lstStyle/>
            <a:p>
              <a:pPr marL="0" lvl="0" indent="0" algn="l">
                <a:lnSpc>
                  <a:spcPts val="3341"/>
                </a:lnSpc>
                <a:spcBef>
                  <a:spcPct val="0"/>
                </a:spcBef>
              </a:pPr>
              <a:r>
                <a:rPr lang="en-US" sz="2227" dirty="0">
                  <a:solidFill>
                    <a:srgbClr val="F5F5F3"/>
                  </a:solidFill>
                  <a:latin typeface="Glacial Indifference Bold"/>
                </a:rPr>
                <a:t>2.</a:t>
              </a:r>
              <a:r>
                <a:rPr lang="en-US" sz="2227" u="none" strike="noStrike" dirty="0">
                  <a:solidFill>
                    <a:srgbClr val="F5F5F3"/>
                  </a:solidFill>
                  <a:latin typeface="Glacial Indifference Bold"/>
                </a:rPr>
                <a:t> Cooking Instructions: Detailed step-by-step instructions guide the reader through the cooking process, including techniques, cooking times, and temperatures.</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pic>
        <p:nvPicPr>
          <p:cNvPr id="15" name="Picture 14">
            <a:extLst>
              <a:ext uri="{FF2B5EF4-FFF2-40B4-BE49-F238E27FC236}">
                <a16:creationId xmlns:a16="http://schemas.microsoft.com/office/drawing/2014/main" id="{905F1A5F-1A62-590D-0871-1887819AEEF3}"/>
              </a:ext>
            </a:extLst>
          </p:cNvPr>
          <p:cNvPicPr>
            <a:picLocks noChangeAspect="1"/>
          </p:cNvPicPr>
          <p:nvPr/>
        </p:nvPicPr>
        <p:blipFill rotWithShape="1">
          <a:blip r:embed="rId10">
            <a:extLst>
              <a:ext uri="{28A0092B-C50C-407E-A947-70E740481C1C}">
                <a14:useLocalDpi xmlns:a14="http://schemas.microsoft.com/office/drawing/2010/main" val="0"/>
              </a:ext>
            </a:extLst>
          </a:blip>
          <a:srcRect l="14795" t="8395" r="16396" b="27597"/>
          <a:stretch/>
        </p:blipFill>
        <p:spPr>
          <a:xfrm>
            <a:off x="0" y="8254564"/>
            <a:ext cx="2301558" cy="2140984"/>
          </a:xfrm>
          <a:prstGeom prst="rect">
            <a:avLst/>
          </a:prstGeom>
        </p:spPr>
      </p:pic>
    </p:spTree>
    <p:extLst>
      <p:ext uri="{BB962C8B-B14F-4D97-AF65-F5344CB8AC3E}">
        <p14:creationId xmlns:p14="http://schemas.microsoft.com/office/powerpoint/2010/main" val="18389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grpSp>
        <p:nvGrpSpPr>
          <p:cNvPr id="3" name="Group 3"/>
          <p:cNvGrpSpPr/>
          <p:nvPr/>
        </p:nvGrpSpPr>
        <p:grpSpPr>
          <a:xfrm>
            <a:off x="7699294" y="828242"/>
            <a:ext cx="8455106" cy="8545308"/>
            <a:chOff x="-1052553" y="-2028324"/>
            <a:chExt cx="11273476" cy="11393744"/>
          </a:xfrm>
        </p:grpSpPr>
        <p:sp>
          <p:nvSpPr>
            <p:cNvPr id="4" name="TextBox 4"/>
            <p:cNvSpPr txBox="1"/>
            <p:nvPr/>
          </p:nvSpPr>
          <p:spPr>
            <a:xfrm>
              <a:off x="-1014968" y="-2028324"/>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1014968" y="-266956"/>
              <a:ext cx="11211206" cy="25434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Cultural Preservation: </a:t>
              </a:r>
              <a:r>
                <a:rPr lang="en-US" sz="2500" dirty="0">
                  <a:solidFill>
                    <a:srgbClr val="F5F5F3"/>
                  </a:solidFill>
                  <a:latin typeface="Glacial Indifference Bold"/>
                </a:rPr>
                <a:t>Our website</a:t>
              </a:r>
              <a:r>
                <a:rPr lang="en-US" sz="2500" u="none" strike="noStrike" dirty="0">
                  <a:solidFill>
                    <a:srgbClr val="F5F5F3"/>
                  </a:solidFill>
                  <a:latin typeface="Glacial Indifference Bold"/>
                </a:rPr>
                <a:t> contain traditional and regional recipes, preserving cultural culinary heritage. They help maintain and share the unique flavors and food traditions of different cultures.</a:t>
              </a:r>
            </a:p>
          </p:txBody>
        </p:sp>
        <p:sp>
          <p:nvSpPr>
            <p:cNvPr id="6" name="TextBox 6"/>
            <p:cNvSpPr txBox="1"/>
            <p:nvPr/>
          </p:nvSpPr>
          <p:spPr>
            <a:xfrm>
              <a:off x="-1052553" y="2603607"/>
              <a:ext cx="11211207" cy="3193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Health and Nutrition:  </a:t>
              </a:r>
              <a:r>
                <a:rPr lang="en-US" sz="2500" dirty="0">
                  <a:solidFill>
                    <a:srgbClr val="F5F5F3"/>
                  </a:solidFill>
                  <a:latin typeface="Glacial Indifference Bold"/>
                </a:rPr>
                <a:t>Our Website</a:t>
              </a:r>
              <a:r>
                <a:rPr lang="en-US" sz="2500" u="none" strike="noStrike" dirty="0">
                  <a:solidFill>
                    <a:srgbClr val="F5F5F3"/>
                  </a:solidFill>
                  <a:latin typeface="Glacial Indifference Bold"/>
                </a:rPr>
                <a:t>  focus on healthy recipes and nutritional information can promote better eating habits and overall health. They contribute to raising awareness about balanced diets and dietary restrictions.</a:t>
              </a:r>
            </a:p>
          </p:txBody>
        </p:sp>
        <p:sp>
          <p:nvSpPr>
            <p:cNvPr id="7" name="TextBox 7"/>
            <p:cNvSpPr txBox="1"/>
            <p:nvPr/>
          </p:nvSpPr>
          <p:spPr>
            <a:xfrm>
              <a:off x="-990284" y="6172239"/>
              <a:ext cx="11211207" cy="31931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Community Building: Website often feature recipes shared by community members, Food Bloggers . They can foster a sense of belonging and shared culture within a community, whether it's a family, a group of friends, or an ethnic group.</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pic>
        <p:nvPicPr>
          <p:cNvPr id="13" name="Picture 12">
            <a:extLst>
              <a:ext uri="{FF2B5EF4-FFF2-40B4-BE49-F238E27FC236}">
                <a16:creationId xmlns:a16="http://schemas.microsoft.com/office/drawing/2014/main" id="{829EEF5A-9707-FA30-AC57-095BC152702D}"/>
              </a:ext>
            </a:extLst>
          </p:cNvPr>
          <p:cNvPicPr>
            <a:picLocks noChangeAspect="1"/>
          </p:cNvPicPr>
          <p:nvPr/>
        </p:nvPicPr>
        <p:blipFill rotWithShape="1">
          <a:blip r:embed="rId7">
            <a:extLst>
              <a:ext uri="{28A0092B-C50C-407E-A947-70E740481C1C}">
                <a14:useLocalDpi xmlns:a14="http://schemas.microsoft.com/office/drawing/2010/main" val="0"/>
              </a:ext>
            </a:extLst>
          </a:blip>
          <a:srcRect l="14795" t="8395" r="16396" b="27597"/>
          <a:stretch/>
        </p:blipFill>
        <p:spPr>
          <a:xfrm>
            <a:off x="15901337" y="8023432"/>
            <a:ext cx="2310463" cy="21492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7230" y="-571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2091975" y="365911"/>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2009761" y="2424298"/>
            <a:ext cx="5970165" cy="5747535"/>
          </a:xfrm>
          <a:prstGeom prst="rect">
            <a:avLst/>
          </a:prstGeom>
        </p:spPr>
        <p:txBody>
          <a:bodyPr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Revenue model can be based on th</a:t>
            </a:r>
            <a:r>
              <a:rPr lang="en-US" sz="2274" dirty="0">
                <a:solidFill>
                  <a:srgbClr val="F5F5F3"/>
                </a:solidFill>
                <a:latin typeface="Glacial Indifference"/>
              </a:rPr>
              <a:t>e traffic which comes to the site.</a:t>
            </a:r>
          </a:p>
          <a:p>
            <a:pPr marL="0" lvl="0" indent="0" algn="l">
              <a:lnSpc>
                <a:spcPts val="2957"/>
              </a:lnSpc>
              <a:spcBef>
                <a:spcPct val="0"/>
              </a:spcBef>
            </a:pPr>
            <a:endParaRPr lang="en-US" sz="2274" u="none" strike="noStrike" dirty="0">
              <a:solidFill>
                <a:srgbClr val="F5F5F3"/>
              </a:solidFill>
              <a:latin typeface="Glacial Indifference"/>
            </a:endParaRPr>
          </a:p>
          <a:p>
            <a:pPr marL="0" lvl="0" indent="0" algn="l">
              <a:lnSpc>
                <a:spcPts val="2957"/>
              </a:lnSpc>
              <a:spcBef>
                <a:spcPct val="0"/>
              </a:spcBef>
            </a:pPr>
            <a:r>
              <a:rPr lang="en-US" sz="2274" dirty="0">
                <a:solidFill>
                  <a:srgbClr val="F5F5F3"/>
                </a:solidFill>
                <a:latin typeface="Glacial Indifference"/>
              </a:rPr>
              <a:t>Some can be defined as:</a:t>
            </a:r>
          </a:p>
          <a:p>
            <a:pPr marL="0" lvl="0" indent="0" algn="l">
              <a:lnSpc>
                <a:spcPts val="2957"/>
              </a:lnSpc>
              <a:spcBef>
                <a:spcPct val="0"/>
              </a:spcBef>
            </a:pPr>
            <a:endParaRPr lang="en-US" sz="2274" u="none" strike="noStrike" dirty="0">
              <a:solidFill>
                <a:srgbClr val="F5F5F3"/>
              </a:solidFill>
              <a:latin typeface="Glacial Indifference"/>
            </a:endParaRPr>
          </a:p>
          <a:p>
            <a:pPr marL="457200" lvl="0" indent="-457200" algn="l">
              <a:lnSpc>
                <a:spcPts val="2957"/>
              </a:lnSpc>
              <a:spcBef>
                <a:spcPct val="0"/>
              </a:spcBef>
              <a:buAutoNum type="arabicParenR"/>
            </a:pPr>
            <a:r>
              <a:rPr lang="en-US" sz="2274" dirty="0">
                <a:solidFill>
                  <a:srgbClr val="F5F5F3"/>
                </a:solidFill>
                <a:latin typeface="Glacial Indifference"/>
              </a:rPr>
              <a:t>ADS – Ads can be run through the website .</a:t>
            </a:r>
          </a:p>
          <a:p>
            <a:pPr marL="457200" lvl="0" indent="-457200" algn="l">
              <a:lnSpc>
                <a:spcPts val="2957"/>
              </a:lnSpc>
              <a:spcBef>
                <a:spcPct val="0"/>
              </a:spcBef>
              <a:buAutoNum type="arabicParenR"/>
            </a:pPr>
            <a:endParaRPr lang="en-US" sz="2274" u="none" strike="noStrike" dirty="0">
              <a:solidFill>
                <a:srgbClr val="F5F5F3"/>
              </a:solidFill>
              <a:latin typeface="Glacial Indifference"/>
            </a:endParaRPr>
          </a:p>
          <a:p>
            <a:pPr marL="457200" lvl="0" indent="-457200" algn="l">
              <a:lnSpc>
                <a:spcPts val="2957"/>
              </a:lnSpc>
              <a:spcBef>
                <a:spcPct val="0"/>
              </a:spcBef>
              <a:buAutoNum type="arabicParenR"/>
            </a:pPr>
            <a:r>
              <a:rPr lang="en-US" sz="2274" dirty="0">
                <a:solidFill>
                  <a:srgbClr val="F5F5F3"/>
                </a:solidFill>
                <a:latin typeface="Glacial Indifference"/>
              </a:rPr>
              <a:t>Recommendation of Cookware Equipment.</a:t>
            </a:r>
          </a:p>
          <a:p>
            <a:pPr marL="457200" lvl="0" indent="-457200" algn="l">
              <a:lnSpc>
                <a:spcPts val="2957"/>
              </a:lnSpc>
              <a:spcBef>
                <a:spcPct val="0"/>
              </a:spcBef>
              <a:buAutoNum type="arabicParenR"/>
            </a:pPr>
            <a:endParaRPr lang="en-US" sz="2274" u="none" strike="noStrike" dirty="0">
              <a:solidFill>
                <a:srgbClr val="F5F5F3"/>
              </a:solidFill>
              <a:latin typeface="Glacial Indifference"/>
            </a:endParaRPr>
          </a:p>
          <a:p>
            <a:pPr marL="457200" lvl="0" indent="-457200" algn="l">
              <a:lnSpc>
                <a:spcPts val="2957"/>
              </a:lnSpc>
              <a:spcBef>
                <a:spcPct val="0"/>
              </a:spcBef>
              <a:buAutoNum type="arabicParenR"/>
            </a:pPr>
            <a:r>
              <a:rPr lang="en-US" sz="2274" u="none" strike="noStrike" dirty="0">
                <a:solidFill>
                  <a:srgbClr val="F5F5F3"/>
                </a:solidFill>
                <a:latin typeface="Glacial Indifference"/>
              </a:rPr>
              <a:t>Cookbook which contain all the recipes.</a:t>
            </a:r>
          </a:p>
          <a:p>
            <a:pPr marL="457200" lvl="0" indent="-457200" algn="l">
              <a:lnSpc>
                <a:spcPts val="2957"/>
              </a:lnSpc>
              <a:spcBef>
                <a:spcPct val="0"/>
              </a:spcBef>
              <a:buAutoNum type="arabicParenR"/>
            </a:pPr>
            <a:endParaRPr lang="en-US" sz="2274" dirty="0">
              <a:solidFill>
                <a:srgbClr val="F5F5F3"/>
              </a:solidFill>
              <a:latin typeface="Glacial Indifference"/>
            </a:endParaRPr>
          </a:p>
          <a:p>
            <a:pPr marL="457200" lvl="0" indent="-457200" algn="l">
              <a:lnSpc>
                <a:spcPts val="2957"/>
              </a:lnSpc>
              <a:spcBef>
                <a:spcPct val="0"/>
              </a:spcBef>
              <a:buAutoNum type="arabicParenR"/>
            </a:pPr>
            <a:r>
              <a:rPr lang="en-US" sz="2274" u="none" strike="noStrike" dirty="0">
                <a:solidFill>
                  <a:srgbClr val="F5F5F3"/>
                </a:solidFill>
                <a:latin typeface="Glacial Indifference"/>
              </a:rPr>
              <a:t>Express Your Gratitude </a:t>
            </a:r>
            <a:r>
              <a:rPr lang="en-US" sz="2274" dirty="0">
                <a:solidFill>
                  <a:srgbClr val="F5F5F3"/>
                </a:solidFill>
                <a:latin typeface="Glacial Indifference"/>
              </a:rPr>
              <a:t>- where people will have  community and saying thanks  is a great way to let them know you appreciate their shout out.</a:t>
            </a:r>
            <a:endParaRPr lang="en-US" sz="2274" u="none" strike="noStrike" dirty="0">
              <a:solidFill>
                <a:srgbClr val="F5F5F3"/>
              </a:solidFill>
              <a:latin typeface="Glacial Indifference"/>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pic>
        <p:nvPicPr>
          <p:cNvPr id="12" name="Picture 11">
            <a:extLst>
              <a:ext uri="{FF2B5EF4-FFF2-40B4-BE49-F238E27FC236}">
                <a16:creationId xmlns:a16="http://schemas.microsoft.com/office/drawing/2014/main" id="{25C68F95-CF76-50B4-400C-3EC7EBD7CBE3}"/>
              </a:ext>
            </a:extLst>
          </p:cNvPr>
          <p:cNvPicPr>
            <a:picLocks noChangeAspect="1"/>
          </p:cNvPicPr>
          <p:nvPr/>
        </p:nvPicPr>
        <p:blipFill rotWithShape="1">
          <a:blip r:embed="rId10">
            <a:extLst>
              <a:ext uri="{28A0092B-C50C-407E-A947-70E740481C1C}">
                <a14:useLocalDpi xmlns:a14="http://schemas.microsoft.com/office/drawing/2010/main" val="0"/>
              </a:ext>
            </a:extLst>
          </a:blip>
          <a:srcRect l="14795" t="8395" r="16396" b="27597"/>
          <a:stretch/>
        </p:blipFill>
        <p:spPr>
          <a:xfrm>
            <a:off x="0" y="7355280"/>
            <a:ext cx="1868395" cy="17380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4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771648" y="2734159"/>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87592"/>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JAVA AND PYTHON, AS WELL AS TOOLS LIKE GITHUB AND AWS.</a:t>
            </a:r>
          </a:p>
        </p:txBody>
      </p:sp>
      <p:pic>
        <p:nvPicPr>
          <p:cNvPr id="11" name="Picture 10">
            <a:extLst>
              <a:ext uri="{FF2B5EF4-FFF2-40B4-BE49-F238E27FC236}">
                <a16:creationId xmlns:a16="http://schemas.microsoft.com/office/drawing/2014/main" id="{B3A03A57-3385-FC26-E890-7A73E7F315DE}"/>
              </a:ext>
            </a:extLst>
          </p:cNvPr>
          <p:cNvPicPr>
            <a:picLocks noChangeAspect="1"/>
          </p:cNvPicPr>
          <p:nvPr/>
        </p:nvPicPr>
        <p:blipFill rotWithShape="1">
          <a:blip r:embed="rId9">
            <a:extLst>
              <a:ext uri="{28A0092B-C50C-407E-A947-70E740481C1C}">
                <a14:useLocalDpi xmlns:a14="http://schemas.microsoft.com/office/drawing/2010/main" val="0"/>
              </a:ext>
            </a:extLst>
          </a:blip>
          <a:srcRect l="14795" t="8395" r="16396" b="27597"/>
          <a:stretch/>
        </p:blipFill>
        <p:spPr>
          <a:xfrm>
            <a:off x="-14748" y="8242413"/>
            <a:ext cx="2211705" cy="2057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564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dirty="0"/>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5299959"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9608229" y="351829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6033175"/>
            <a:ext cx="2687924" cy="886140"/>
          </a:xfrm>
          <a:prstGeom prst="rect">
            <a:avLst/>
          </a:prstGeom>
        </p:spPr>
        <p:txBody>
          <a:bodyPr lIns="0" tIns="0" rIns="0" bIns="0" rtlCol="0" anchor="t">
            <a:spAutoFit/>
          </a:bodyPr>
          <a:lstStyle/>
          <a:p>
            <a:pPr>
              <a:lnSpc>
                <a:spcPts val="3410"/>
              </a:lnSpc>
            </a:pPr>
            <a:r>
              <a:rPr lang="en-US" sz="3200" dirty="0">
                <a:solidFill>
                  <a:srgbClr val="FFBD59"/>
                </a:solidFill>
                <a:latin typeface="Garet Bold"/>
              </a:rPr>
              <a:t>VishnuPriya</a:t>
            </a:r>
          </a:p>
          <a:p>
            <a:pPr>
              <a:lnSpc>
                <a:spcPts val="3410"/>
              </a:lnSpc>
            </a:pPr>
            <a:r>
              <a:rPr lang="en-US" sz="3200" dirty="0">
                <a:solidFill>
                  <a:srgbClr val="FFBD59"/>
                </a:solidFill>
                <a:latin typeface="Garet Bold"/>
              </a:rPr>
              <a:t>22MIS7050</a:t>
            </a:r>
          </a:p>
        </p:txBody>
      </p:sp>
      <p:sp>
        <p:nvSpPr>
          <p:cNvPr id="22" name="TextBox 22"/>
          <p:cNvSpPr txBox="1"/>
          <p:nvPr/>
        </p:nvSpPr>
        <p:spPr>
          <a:xfrm>
            <a:off x="1455779" y="6981537"/>
            <a:ext cx="1859198" cy="286916"/>
          </a:xfrm>
          <a:prstGeom prst="rect">
            <a:avLst/>
          </a:prstGeom>
        </p:spPr>
        <p:txBody>
          <a:bodyPr lIns="0" tIns="0" rIns="0" bIns="0" rtlCol="0" anchor="t">
            <a:spAutoFit/>
          </a:bodyPr>
          <a:lstStyle/>
          <a:p>
            <a:pPr marL="0" lvl="0" indent="0">
              <a:lnSpc>
                <a:spcPts val="2387"/>
              </a:lnSpc>
            </a:pPr>
            <a:r>
              <a:rPr lang="en-US" sz="1705" spc="341">
                <a:solidFill>
                  <a:srgbClr val="FFFFFF"/>
                </a:solidFill>
                <a:latin typeface="Garet"/>
              </a:rPr>
              <a:t>CEO</a:t>
            </a:r>
          </a:p>
        </p:txBody>
      </p:sp>
      <p:sp>
        <p:nvSpPr>
          <p:cNvPr id="23" name="TextBox 23"/>
          <p:cNvSpPr txBox="1"/>
          <p:nvPr/>
        </p:nvSpPr>
        <p:spPr>
          <a:xfrm>
            <a:off x="5762105" y="6033175"/>
            <a:ext cx="2687924"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Shrawani</a:t>
            </a:r>
          </a:p>
          <a:p>
            <a:pPr marL="0" lvl="0" indent="0">
              <a:lnSpc>
                <a:spcPts val="3410"/>
              </a:lnSpc>
            </a:pPr>
            <a:r>
              <a:rPr lang="en-US" sz="3410" dirty="0">
                <a:solidFill>
                  <a:srgbClr val="FFBD59"/>
                </a:solidFill>
                <a:latin typeface="Garet Bold"/>
              </a:rPr>
              <a:t>22BCE9256</a:t>
            </a:r>
          </a:p>
        </p:txBody>
      </p:sp>
      <p:sp>
        <p:nvSpPr>
          <p:cNvPr id="24" name="TextBox 24"/>
          <p:cNvSpPr txBox="1"/>
          <p:nvPr/>
        </p:nvSpPr>
        <p:spPr>
          <a:xfrm>
            <a:off x="5762105" y="6981537"/>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CTO</a:t>
            </a:r>
          </a:p>
        </p:txBody>
      </p:sp>
      <p:sp>
        <p:nvSpPr>
          <p:cNvPr id="25" name="TextBox 25"/>
          <p:cNvSpPr txBox="1"/>
          <p:nvPr/>
        </p:nvSpPr>
        <p:spPr>
          <a:xfrm>
            <a:off x="10070376" y="6033175"/>
            <a:ext cx="2586320"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Chirag</a:t>
            </a:r>
          </a:p>
          <a:p>
            <a:pPr marL="0" lvl="0" indent="0">
              <a:lnSpc>
                <a:spcPts val="3410"/>
              </a:lnSpc>
            </a:pPr>
            <a:r>
              <a:rPr lang="en-US" sz="3410" dirty="0">
                <a:solidFill>
                  <a:srgbClr val="FFBD59"/>
                </a:solidFill>
                <a:latin typeface="Garet Bold"/>
              </a:rPr>
              <a:t>22BCE9167</a:t>
            </a:r>
          </a:p>
        </p:txBody>
      </p:sp>
      <p:sp>
        <p:nvSpPr>
          <p:cNvPr id="27" name="TextBox 27"/>
          <p:cNvSpPr txBox="1"/>
          <p:nvPr/>
        </p:nvSpPr>
        <p:spPr>
          <a:xfrm>
            <a:off x="10070376" y="6981537"/>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CMO</a:t>
            </a:r>
          </a:p>
        </p:txBody>
      </p:sp>
      <p:pic>
        <p:nvPicPr>
          <p:cNvPr id="29" name="Picture 28">
            <a:extLst>
              <a:ext uri="{FF2B5EF4-FFF2-40B4-BE49-F238E27FC236}">
                <a16:creationId xmlns:a16="http://schemas.microsoft.com/office/drawing/2014/main" id="{46E13353-A760-36A4-1427-19947E35D373}"/>
              </a:ext>
            </a:extLst>
          </p:cNvPr>
          <p:cNvPicPr>
            <a:picLocks noChangeAspect="1"/>
          </p:cNvPicPr>
          <p:nvPr/>
        </p:nvPicPr>
        <p:blipFill rotWithShape="1">
          <a:blip r:embed="rId4">
            <a:extLst>
              <a:ext uri="{28A0092B-C50C-407E-A947-70E740481C1C}">
                <a14:useLocalDpi xmlns:a14="http://schemas.microsoft.com/office/drawing/2010/main" val="0"/>
              </a:ext>
            </a:extLst>
          </a:blip>
          <a:srcRect l="14795" t="8395" r="16396" b="27597"/>
          <a:stretch/>
        </p:blipFill>
        <p:spPr>
          <a:xfrm>
            <a:off x="-33245" y="8307681"/>
            <a:ext cx="2211705" cy="2057400"/>
          </a:xfrm>
          <a:prstGeom prst="rect">
            <a:avLst/>
          </a:prstGeom>
        </p:spPr>
      </p:pic>
      <p:pic>
        <p:nvPicPr>
          <p:cNvPr id="31" name="Picture 30">
            <a:extLst>
              <a:ext uri="{FF2B5EF4-FFF2-40B4-BE49-F238E27FC236}">
                <a16:creationId xmlns:a16="http://schemas.microsoft.com/office/drawing/2014/main" id="{9E15AAA2-5409-0E37-31DC-A27554A90A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4269" y="3846780"/>
            <a:ext cx="1799710" cy="17997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4F703600-21C5-2988-8A81-9D49DEFFE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3751664"/>
            <a:ext cx="1918520" cy="19533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9455632E-C240-E19A-7257-7E7B9151B7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9777" y="3643756"/>
            <a:ext cx="2090451" cy="2126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570</Words>
  <Application>Microsoft Office PowerPoint</Application>
  <PresentationFormat>Custom</PresentationFormat>
  <Paragraphs>50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Poppins</vt:lpstr>
      <vt:lpstr>Blinker</vt:lpstr>
      <vt:lpstr>League Spartan</vt:lpstr>
      <vt:lpstr>Mont Bold</vt:lpstr>
      <vt:lpstr>Glacial Indifference</vt:lpstr>
      <vt:lpstr>Garet Bold</vt:lpstr>
      <vt:lpstr>Calibri</vt:lpstr>
      <vt:lpstr>Arial</vt:lpstr>
      <vt:lpstr>Glacial Indifference Bold</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Vishnupriya</dc:creator>
  <cp:lastModifiedBy>VISHNUPRIYA VR</cp:lastModifiedBy>
  <cp:revision>7</cp:revision>
  <dcterms:created xsi:type="dcterms:W3CDTF">2006-08-16T00:00:00Z</dcterms:created>
  <dcterms:modified xsi:type="dcterms:W3CDTF">2023-10-28T06:35:52Z</dcterms:modified>
  <dc:identifier>DAFxrxF-qp8</dc:identifier>
</cp:coreProperties>
</file>